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1"/>
    <p:sldMasterId id="2147483665" r:id="rId2"/>
    <p:sldMasterId id="2147483690" r:id="rId3"/>
    <p:sldMasterId id="2147483723" r:id="rId4"/>
    <p:sldMasterId id="2147483739" r:id="rId5"/>
    <p:sldMasterId id="2147483751" r:id="rId6"/>
  </p:sldMasterIdLst>
  <p:notesMasterIdLst>
    <p:notesMasterId r:id="rId18"/>
  </p:notesMasterIdLst>
  <p:handoutMasterIdLst>
    <p:handoutMasterId r:id="rId19"/>
  </p:handoutMasterIdLst>
  <p:sldIdLst>
    <p:sldId id="256" r:id="rId7"/>
    <p:sldId id="415" r:id="rId8"/>
    <p:sldId id="458" r:id="rId9"/>
    <p:sldId id="459" r:id="rId10"/>
    <p:sldId id="460" r:id="rId11"/>
    <p:sldId id="461" r:id="rId12"/>
    <p:sldId id="462" r:id="rId13"/>
    <p:sldId id="463" r:id="rId14"/>
    <p:sldId id="467" r:id="rId15"/>
    <p:sldId id="338" r:id="rId16"/>
    <p:sldId id="299" r:id="rId17"/>
  </p:sldIdLst>
  <p:sldSz cx="9144000" cy="6858000" type="screen4x3"/>
  <p:notesSz cx="6997700" cy="92837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EF8724"/>
    <a:srgbClr val="979797"/>
    <a:srgbClr val="4D4D4D"/>
    <a:srgbClr val="E8F6FF"/>
    <a:srgbClr val="969696"/>
    <a:srgbClr val="FFC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69" autoAdjust="0"/>
    <p:restoredTop sz="65412" autoAdjust="0"/>
  </p:normalViewPr>
  <p:slideViewPr>
    <p:cSldViewPr snapToGrid="0">
      <p:cViewPr varScale="1">
        <p:scale>
          <a:sx n="83" d="100"/>
          <a:sy n="83" d="100"/>
        </p:scale>
        <p:origin x="-1200" y="-104"/>
      </p:cViewPr>
      <p:guideLst>
        <p:guide orient="horz" pos="4032"/>
        <p:guide orient="horz" pos="716"/>
        <p:guide orient="horz" pos="960"/>
        <p:guide pos="2874"/>
        <p:guide pos="559"/>
        <p:guide pos="49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40" d="100"/>
          <a:sy n="140" d="100"/>
        </p:scale>
        <p:origin x="-1116" y="121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printerSettings" Target="printerSettings/printerSettings1.bin"/><Relationship Id="rId21" Type="http://schemas.openxmlformats.org/officeDocument/2006/relationships/tags" Target="tags/tag1.xml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BCBF29E9-A800-4DFE-8B7B-9210A4FA24E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57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D2E55499-7FBE-42FD-90CB-35C3335264C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18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B2C721-F439-418D-BA28-F21FE2C0328C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A1EDD-86F1-43F9-9223-9E5A50A8362F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DFB64151-6303-41A3-B4D2-72EEF6FFE909}" type="datetime1">
              <a:rPr lang="en-US"/>
              <a:pPr>
                <a:defRPr/>
              </a:pPr>
              <a:t>13/04/12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6C53D-7E4C-4E17-9AE2-EAD7F4D08FE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8CB629FE-98DF-4924-AD01-F96BF637E4CA}" type="datetime1">
              <a:rPr lang="en-US"/>
              <a:pPr>
                <a:defRPr/>
              </a:pPr>
              <a:t>13/04/12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428CE-5839-43C0-AD19-FC1EFF598E9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C29556FC-B57E-4638-907F-E318463F5BD8}" type="datetime1">
              <a:rPr lang="en-US"/>
              <a:pPr>
                <a:defRPr/>
              </a:pPr>
              <a:t>13/04/12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F226F-1132-45FE-9422-8B0F562E88E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18F32040-E804-49F7-B037-05149ECE74FA}" type="datetime1">
              <a:rPr lang="en-US"/>
              <a:pPr>
                <a:defRPr/>
              </a:pPr>
              <a:t>13/04/12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74D4-D6E4-4834-ADA3-B70346A2F88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>
            <a:grpSpLocks/>
          </p:cNvGrpSpPr>
          <p:nvPr userDrawn="1"/>
        </p:nvGrpSpPr>
        <p:grpSpPr bwMode="auto">
          <a:xfrm>
            <a:off x="-65088" y="0"/>
            <a:ext cx="9209088" cy="6858000"/>
            <a:chOff x="-64626" y="0"/>
            <a:chExt cx="9208626" cy="6858000"/>
          </a:xfrm>
        </p:grpSpPr>
        <p:grpSp>
          <p:nvGrpSpPr>
            <p:cNvPr id="5" name="Group 11"/>
            <p:cNvGrpSpPr>
              <a:grpSpLocks/>
            </p:cNvGrpSpPr>
            <p:nvPr userDrawn="1"/>
          </p:nvGrpSpPr>
          <p:grpSpPr bwMode="auto">
            <a:xfrm rot="6243311">
              <a:off x="-128802" y="1237078"/>
              <a:ext cx="913843" cy="443153"/>
              <a:chOff x="-253" y="6412774"/>
              <a:chExt cx="913843" cy="443153"/>
            </a:xfrm>
          </p:grpSpPr>
          <p:sp>
            <p:nvSpPr>
              <p:cNvPr id="8" name="Moon 12"/>
              <p:cNvSpPr/>
              <p:nvPr userDrawn="1"/>
            </p:nvSpPr>
            <p:spPr>
              <a:xfrm rot="18392858">
                <a:off x="231049" y="6287400"/>
                <a:ext cx="361932" cy="609600"/>
              </a:xfrm>
              <a:prstGeom prst="moon">
                <a:avLst>
                  <a:gd name="adj" fmla="val 69364"/>
                </a:avLst>
              </a:prstGeom>
              <a:solidFill>
                <a:srgbClr val="8CB8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9" name="Rectangle 13"/>
              <p:cNvSpPr/>
              <p:nvPr userDrawn="1"/>
            </p:nvSpPr>
            <p:spPr>
              <a:xfrm>
                <a:off x="-638" y="6473406"/>
                <a:ext cx="304800" cy="380981"/>
              </a:xfrm>
              <a:prstGeom prst="rect">
                <a:avLst/>
              </a:prstGeom>
              <a:solidFill>
                <a:srgbClr val="8CB8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0" name="Rectangle 14"/>
              <p:cNvSpPr/>
              <p:nvPr userDrawn="1"/>
            </p:nvSpPr>
            <p:spPr>
              <a:xfrm>
                <a:off x="151205" y="6701921"/>
                <a:ext cx="762000" cy="152392"/>
              </a:xfrm>
              <a:prstGeom prst="rect">
                <a:avLst/>
              </a:prstGeom>
              <a:solidFill>
                <a:srgbClr val="8CB8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6" name="Rectangle 17"/>
            <p:cNvSpPr/>
            <p:nvPr userDrawn="1"/>
          </p:nvSpPr>
          <p:spPr>
            <a:xfrm>
              <a:off x="459" y="0"/>
              <a:ext cx="9143541" cy="1371600"/>
            </a:xfrm>
            <a:prstGeom prst="rect">
              <a:avLst/>
            </a:prstGeom>
            <a:solidFill>
              <a:srgbClr val="8CB8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4D4D4D"/>
                </a:solidFill>
              </a:endParaRPr>
            </a:p>
          </p:txBody>
        </p:sp>
        <p:sp>
          <p:nvSpPr>
            <p:cNvPr id="7" name="Rectangle 18"/>
            <p:cNvSpPr/>
            <p:nvPr userDrawn="1"/>
          </p:nvSpPr>
          <p:spPr>
            <a:xfrm rot="16200000">
              <a:off x="-3329327" y="3264701"/>
              <a:ext cx="6858000" cy="328597"/>
            </a:xfrm>
            <a:prstGeom prst="rect">
              <a:avLst/>
            </a:prstGeom>
            <a:solidFill>
              <a:srgbClr val="8CB8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4D4D4D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4500" y="2057400"/>
            <a:ext cx="7391400" cy="147002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rgbClr val="8CB8C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6024" y="3810000"/>
            <a:ext cx="7388352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b="1" cap="none" baseline="0">
                <a:solidFill>
                  <a:srgbClr val="5F5F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0FF4D-8B05-4F99-BFF3-499297EC58E6}" type="datetimeFigureOut">
              <a:rPr lang="en-US"/>
              <a:pPr>
                <a:defRPr/>
              </a:pPr>
              <a:t>13/04/12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EEFDD-A36C-4FC5-B5B2-9586D60DC09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47A11-3D7D-4BD1-9100-989EFA999A16}" type="datetimeFigureOut">
              <a:rPr lang="en-US"/>
              <a:pPr>
                <a:defRPr/>
              </a:pPr>
              <a:t>13/04/12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BEF04-289C-46CD-B6F9-74E317AB921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1300225" y="1981200"/>
            <a:ext cx="65532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98F43-D5A0-4750-B7A4-57EB136FC317}" type="datetimeFigureOut">
              <a:rPr lang="en-US"/>
              <a:pPr>
                <a:defRPr/>
              </a:pPr>
              <a:t>13/04/12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07651-5292-4D4B-8ED5-129EC96713A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260675" y="1905000"/>
            <a:ext cx="6629400" cy="40386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DA993-1D55-486A-B9DC-C6C9AD3FB000}" type="datetimeFigureOut">
              <a:rPr lang="en-US"/>
              <a:pPr>
                <a:defRPr/>
              </a:pPr>
              <a:t>13/04/12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BDF13-501D-42E5-8092-86916E74F56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3"/>
          </p:nvPr>
        </p:nvSpPr>
        <p:spPr>
          <a:xfrm>
            <a:off x="1184475" y="1981200"/>
            <a:ext cx="6781800" cy="39624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3915-DF00-4AF8-8A82-D268E68D3DE3}" type="datetimeFigureOut">
              <a:rPr lang="en-US"/>
              <a:pPr>
                <a:defRPr/>
              </a:pPr>
              <a:t>13/04/12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F26D2-CBD3-4533-A071-28A21EEBD56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D417-59BE-402A-9D6B-99CA5F805920}" type="datetimeFigureOut">
              <a:rPr lang="en-US"/>
              <a:pPr>
                <a:defRPr/>
              </a:pPr>
              <a:t>13/04/12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F20A-EEB9-4F55-A280-C0DE1441159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BE690-81C2-49C3-8845-C8232A32100D}" type="datetimeFigureOut">
              <a:rPr lang="en-US"/>
              <a:pPr>
                <a:defRPr/>
              </a:pPr>
              <a:t>13/04/12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82A8E-09AD-4935-B93F-2F0DC64D6CC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8467C-EEB5-4842-8619-E18044626002}" type="datetimeFigureOut">
              <a:rPr lang="en-US"/>
              <a:pPr>
                <a:defRPr/>
              </a:pPr>
              <a:t>13/04/12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BEC68-9F7E-4A98-B611-64D1C04F755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84D0D-5F9A-4AFD-A367-D611A97A05A8}" type="datetimeFigureOut">
              <a:rPr lang="en-US"/>
              <a:pPr>
                <a:defRPr/>
              </a:pPr>
              <a:t>13/04/12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542CC-78AA-4158-AB58-C389E69894D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371600" y="2362200"/>
            <a:ext cx="6324600" cy="3429000"/>
          </a:xfrm>
        </p:spPr>
        <p:txBody>
          <a:bodyPr rtlCol="0">
            <a:normAutofit/>
          </a:bodyPr>
          <a:lstStyle>
            <a:lvl1pPr>
              <a:buClr>
                <a:srgbClr val="FF7900"/>
              </a:buClr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7D7A8-6212-4B57-9E7B-A839D31136A2}" type="datetimeFigureOut">
              <a:rPr lang="en-US"/>
              <a:pPr>
                <a:defRPr/>
              </a:pPr>
              <a:t>13/04/12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553F5-3185-4856-8DFA-EAEA61A1831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1295400" y="1981200"/>
            <a:ext cx="6553200" cy="36576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31405-C7EE-4FD2-8B60-D9C6FF09402B}" type="datetimeFigureOut">
              <a:rPr lang="en-US"/>
              <a:pPr>
                <a:defRPr/>
              </a:pPr>
              <a:t>13/04/12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04852-5753-4FA6-A7AF-C7898591EF3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1219200" y="1981200"/>
            <a:ext cx="6705600" cy="36576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CADA6-7919-478B-896B-520DC7BB9D71}" type="datetimeFigureOut">
              <a:rPr lang="en-US"/>
              <a:pPr>
                <a:defRPr/>
              </a:pPr>
              <a:t>13/04/12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30FAE-2A44-47F9-B0B0-207145C331F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0C17A-AAA5-4444-B2BC-1AF2EC3F023B}" type="slidenum">
              <a:rPr lang="fr-FR"/>
              <a:pPr>
                <a:defRPr/>
              </a:pPr>
              <a:t>‹nr.›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71600"/>
            <a:ext cx="8229600" cy="51816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 rot="5400000">
            <a:off x="-3305969" y="3447257"/>
            <a:ext cx="6894513" cy="0"/>
          </a:xfrm>
          <a:prstGeom prst="line">
            <a:avLst/>
          </a:prstGeom>
          <a:ln w="304800">
            <a:solidFill>
              <a:srgbClr val="8CB8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1"/>
          <p:cNvGrpSpPr>
            <a:grpSpLocks/>
          </p:cNvGrpSpPr>
          <p:nvPr userDrawn="1"/>
        </p:nvGrpSpPr>
        <p:grpSpPr bwMode="auto">
          <a:xfrm rot="6243311">
            <a:off x="-131762" y="1238250"/>
            <a:ext cx="914400" cy="441325"/>
            <a:chOff x="0" y="6415992"/>
            <a:chExt cx="914400" cy="442008"/>
          </a:xfrm>
        </p:grpSpPr>
        <p:sp>
          <p:nvSpPr>
            <p:cNvPr id="6" name="Moon 12"/>
            <p:cNvSpPr/>
            <p:nvPr userDrawn="1"/>
          </p:nvSpPr>
          <p:spPr>
            <a:xfrm rot="18392858">
              <a:off x="220518" y="6306956"/>
              <a:ext cx="360920" cy="609600"/>
            </a:xfrm>
            <a:prstGeom prst="moon">
              <a:avLst>
                <a:gd name="adj" fmla="val 69364"/>
              </a:avLst>
            </a:prstGeom>
            <a:solidFill>
              <a:srgbClr val="8CB8C6"/>
            </a:solidFill>
            <a:ln>
              <a:solidFill>
                <a:srgbClr val="8CB8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4D4D4D"/>
                </a:solidFill>
              </a:endParaRPr>
            </a:p>
          </p:txBody>
        </p:sp>
        <p:sp>
          <p:nvSpPr>
            <p:cNvPr id="7" name="Rectangle 13"/>
            <p:cNvSpPr/>
            <p:nvPr userDrawn="1"/>
          </p:nvSpPr>
          <p:spPr>
            <a:xfrm>
              <a:off x="-130" y="6476766"/>
              <a:ext cx="304800" cy="381590"/>
            </a:xfrm>
            <a:prstGeom prst="rect">
              <a:avLst/>
            </a:prstGeom>
            <a:solidFill>
              <a:srgbClr val="8CB8C6"/>
            </a:solidFill>
            <a:ln>
              <a:solidFill>
                <a:srgbClr val="8CB8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4D4D4D"/>
                </a:solidFill>
              </a:endParaRPr>
            </a:p>
          </p:txBody>
        </p:sp>
        <p:sp>
          <p:nvSpPr>
            <p:cNvPr id="8" name="Rectangle 14"/>
            <p:cNvSpPr/>
            <p:nvPr userDrawn="1"/>
          </p:nvSpPr>
          <p:spPr>
            <a:xfrm>
              <a:off x="151713" y="6705647"/>
              <a:ext cx="762000" cy="152636"/>
            </a:xfrm>
            <a:prstGeom prst="rect">
              <a:avLst/>
            </a:prstGeom>
            <a:solidFill>
              <a:srgbClr val="8CB8C6"/>
            </a:solidFill>
            <a:ln>
              <a:solidFill>
                <a:srgbClr val="8CB8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4D4D4D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4500" y="2057400"/>
            <a:ext cx="7391400" cy="147002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rgbClr val="8CB8C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6024" y="3810000"/>
            <a:ext cx="7388352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b="1" cap="none" baseline="0">
                <a:solidFill>
                  <a:srgbClr val="5F5F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9F018-BF69-461D-94D1-2BF5AAD082FF}" type="datetimeFigureOut">
              <a:rPr lang="en-US"/>
              <a:pPr>
                <a:defRPr/>
              </a:pPr>
              <a:t>13/04/12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B281-1F49-442E-94EB-75FF34A2392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DB79E-0575-424C-8D4C-9E61AB16B5CA}" type="datetimeFigureOut">
              <a:rPr lang="en-US"/>
              <a:pPr>
                <a:defRPr/>
              </a:pPr>
              <a:t>13/04/12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759E3-AB9B-4AAF-BABC-2AFCED44C61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8360" y="2538665"/>
            <a:ext cx="7029419" cy="1470025"/>
          </a:xfrm>
        </p:spPr>
        <p:txBody>
          <a:bodyPr anchor="b"/>
          <a:lstStyle>
            <a:lvl1pPr algn="r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980" y="4294440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1300225" y="1981200"/>
            <a:ext cx="65532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74C45-CDE7-4755-A47E-6259988E49C8}" type="datetimeFigureOut">
              <a:rPr lang="en-US"/>
              <a:pPr>
                <a:defRPr/>
              </a:pPr>
              <a:t>13/04/12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3E007-CF51-4D14-8D73-A6DABB057A3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260675" y="1905000"/>
            <a:ext cx="6629400" cy="40386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5C0E5-571B-429A-8103-D04A5E4B7AD4}" type="datetimeFigureOut">
              <a:rPr lang="en-US"/>
              <a:pPr>
                <a:defRPr/>
              </a:pPr>
              <a:t>13/04/12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B944A-42DD-41FB-8C1C-BA0C68D6DA4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3"/>
          </p:nvPr>
        </p:nvSpPr>
        <p:spPr>
          <a:xfrm>
            <a:off x="1184475" y="1981200"/>
            <a:ext cx="6781800" cy="39624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F6EAD-D13A-4D7F-8FA1-C39A68B062B0}" type="datetimeFigureOut">
              <a:rPr lang="en-US"/>
              <a:pPr>
                <a:defRPr/>
              </a:pPr>
              <a:t>13/04/12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350E1-FE3D-4607-B067-3DB8AC1721B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8F38E-1BBA-4135-B472-1C57B4EC807A}" type="datetimeFigureOut">
              <a:rPr lang="en-US"/>
              <a:pPr>
                <a:defRPr/>
              </a:pPr>
              <a:t>13/04/12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4C9A8-4583-4411-A52A-241DA15839C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F63FC-5C9A-4E89-9206-B91B503F5C1A}" type="datetimeFigureOut">
              <a:rPr lang="en-US"/>
              <a:pPr>
                <a:defRPr/>
              </a:pPr>
              <a:t>13/04/12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1B19E-630E-41B7-963A-3DF700A13C6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7136B-9DCB-4145-A0D0-99AAB9B30050}" type="datetimeFigureOut">
              <a:rPr lang="en-US"/>
              <a:pPr>
                <a:defRPr/>
              </a:pPr>
              <a:t>13/04/12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D4B3-A4A8-479D-962E-94287741355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1E585-587A-4578-B8B2-D6B8A47E70FF}" type="datetimeFigureOut">
              <a:rPr lang="en-US"/>
              <a:pPr>
                <a:defRPr/>
              </a:pPr>
              <a:t>13/04/12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22370-CDDE-48C3-B48D-EAD8A497E62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371600" y="2362200"/>
            <a:ext cx="6324600" cy="3429000"/>
          </a:xfrm>
        </p:spPr>
        <p:txBody>
          <a:bodyPr rtlCol="0">
            <a:normAutofit/>
          </a:bodyPr>
          <a:lstStyle>
            <a:lvl1pPr>
              <a:buClr>
                <a:srgbClr val="FF7900"/>
              </a:buClr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B7F5B-FAC0-43F4-849B-5F1E174D3171}" type="datetimeFigureOut">
              <a:rPr lang="en-US"/>
              <a:pPr>
                <a:defRPr/>
              </a:pPr>
              <a:t>13/04/12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76570-D316-4FB6-B0A0-2FF7946866E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1295400" y="1981200"/>
            <a:ext cx="6553200" cy="36576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FF155-4EC3-4AD2-BEB2-D972160C7F30}" type="datetimeFigureOut">
              <a:rPr lang="en-US"/>
              <a:pPr>
                <a:defRPr/>
              </a:pPr>
              <a:t>13/04/12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665A8-ED79-440A-80CD-702E8BEB40D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1219200" y="1981200"/>
            <a:ext cx="6705600" cy="36576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1A443-C87D-40F3-8218-F5C50C3AEF47}" type="datetimeFigureOut">
              <a:rPr lang="en-US"/>
              <a:pPr>
                <a:defRPr/>
              </a:pPr>
              <a:t>13/04/12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414F4-4A36-415B-B9F2-5BAC92ADD0E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576D7165-995D-481C-9F0C-8495A212CCC3}" type="datetime1">
              <a:rPr lang="en-US"/>
              <a:pPr>
                <a:defRPr/>
              </a:pPr>
              <a:t>13/04/12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E3897-108A-41F5-9695-297708329BB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4EC5D-0859-4632-BFA8-8C3803CD35DD}" type="slidenum">
              <a:rPr lang="fr-FR"/>
              <a:pPr>
                <a:defRPr/>
              </a:pPr>
              <a:t>‹nr.›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40719-8AF4-4EF8-A037-471625745573}" type="datetimeFigureOut">
              <a:rPr lang="en-US"/>
              <a:pPr>
                <a:defRPr/>
              </a:pPr>
              <a:t>13/04/12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61D6F-9A31-4742-B296-48590A67267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7F352E-5616-4A8B-B722-6E7A43551E40}" type="datetimeFigureOut">
              <a:rPr lang="en-US"/>
              <a:pPr>
                <a:defRPr/>
              </a:pPr>
              <a:t>13/04/12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88B618-FA00-46E0-A6C1-5AF974CCCA6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8360" y="2538665"/>
            <a:ext cx="7029419" cy="1470025"/>
          </a:xfrm>
        </p:spPr>
        <p:txBody>
          <a:bodyPr anchor="b"/>
          <a:lstStyle>
            <a:lvl1pPr algn="r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980" y="4294440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576D7165-995D-481C-9F0C-8495A212CCC3}" type="datetime1">
              <a:rPr lang="en-US">
                <a:solidFill>
                  <a:prstClr val="black"/>
                </a:solidFill>
              </a:rPr>
              <a:pPr>
                <a:defRPr/>
              </a:pPr>
              <a:t>13/04/12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E3897-108A-41F5-9695-297708329BB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3CC8E0DC-5FA8-4CAF-961D-1FC0746457BD}" type="datetime1">
              <a:rPr lang="en-US">
                <a:solidFill>
                  <a:prstClr val="black"/>
                </a:solidFill>
              </a:rPr>
              <a:pPr>
                <a:defRPr/>
              </a:pPr>
              <a:t>13/04/12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5748D-A8BB-434C-83CF-2E036E2164D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7C4F675E-716D-4ACD-9385-C71373C766C9}" type="datetime1">
              <a:rPr lang="en-US">
                <a:solidFill>
                  <a:prstClr val="black"/>
                </a:solidFill>
              </a:rPr>
              <a:pPr>
                <a:defRPr/>
              </a:pPr>
              <a:t>13/04/12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44DC9-D0D5-49B4-9665-7E3F1BDA136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35F84469-05FD-48D0-B7DD-0CB7EAB46293}" type="datetime1">
              <a:rPr lang="en-US">
                <a:solidFill>
                  <a:prstClr val="black"/>
                </a:solidFill>
              </a:rPr>
              <a:pPr>
                <a:defRPr/>
              </a:pPr>
              <a:t>13/04/12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F20B7-0B96-4C9E-B7F2-EF1AC4EB07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485AA11F-3134-4664-8D83-766602B1C5CE}" type="datetime1">
              <a:rPr lang="en-US">
                <a:solidFill>
                  <a:prstClr val="black"/>
                </a:solidFill>
              </a:rPr>
              <a:pPr>
                <a:defRPr/>
              </a:pPr>
              <a:t>13/04/12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7577A-C3EF-4BC3-B1E9-2966D396F6B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FAFA40ED-2FC0-439D-B4C8-F30A71EE7622}" type="datetime1">
              <a:rPr lang="en-US">
                <a:solidFill>
                  <a:prstClr val="black"/>
                </a:solidFill>
              </a:rPr>
              <a:pPr>
                <a:defRPr/>
              </a:pPr>
              <a:t>13/04/12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F045-1FA9-465D-AB81-AD33F83BB99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3CC8E0DC-5FA8-4CAF-961D-1FC0746457BD}" type="datetime1">
              <a:rPr lang="en-US"/>
              <a:pPr>
                <a:defRPr/>
              </a:pPr>
              <a:t>13/04/12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5748D-A8BB-434C-83CF-2E036E2164D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DFB64151-6303-41A3-B4D2-72EEF6FFE909}" type="datetime1">
              <a:rPr lang="en-US">
                <a:solidFill>
                  <a:prstClr val="black"/>
                </a:solidFill>
              </a:rPr>
              <a:pPr>
                <a:defRPr/>
              </a:pPr>
              <a:t>13/04/12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6C53D-7E4C-4E17-9AE2-EAD7F4D08FE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8CB629FE-98DF-4924-AD01-F96BF637E4CA}" type="datetime1">
              <a:rPr lang="en-US">
                <a:solidFill>
                  <a:prstClr val="black"/>
                </a:solidFill>
              </a:rPr>
              <a:pPr>
                <a:defRPr/>
              </a:pPr>
              <a:t>13/04/12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428CE-5839-43C0-AD19-FC1EFF598E9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C29556FC-B57E-4638-907F-E318463F5BD8}" type="datetime1">
              <a:rPr lang="en-US">
                <a:solidFill>
                  <a:prstClr val="black"/>
                </a:solidFill>
              </a:rPr>
              <a:pPr>
                <a:defRPr/>
              </a:pPr>
              <a:t>13/04/12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F226F-1132-45FE-9422-8B0F562E88E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18F32040-E804-49F7-B037-05149ECE74FA}" type="datetime1">
              <a:rPr lang="en-US">
                <a:solidFill>
                  <a:prstClr val="black"/>
                </a:solidFill>
              </a:rPr>
              <a:pPr>
                <a:defRPr/>
              </a:pPr>
              <a:t>13/04/12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74D4-D6E4-4834-ADA3-B70346A2F88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8360" y="2538665"/>
            <a:ext cx="7029419" cy="1470025"/>
          </a:xfrm>
        </p:spPr>
        <p:txBody>
          <a:bodyPr anchor="b"/>
          <a:lstStyle>
            <a:lvl1pPr algn="r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980" y="4294440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576D7165-995D-481C-9F0C-8495A212CCC3}" type="datetime1">
              <a:rPr lang="en-US">
                <a:solidFill>
                  <a:prstClr val="black"/>
                </a:solidFill>
              </a:rPr>
              <a:pPr>
                <a:defRPr/>
              </a:pPr>
              <a:t>13/04/12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E3897-108A-41F5-9695-297708329BB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3CC8E0DC-5FA8-4CAF-961D-1FC0746457BD}" type="datetime1">
              <a:rPr lang="en-US">
                <a:solidFill>
                  <a:prstClr val="black"/>
                </a:solidFill>
              </a:rPr>
              <a:pPr>
                <a:defRPr/>
              </a:pPr>
              <a:t>13/04/12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5748D-A8BB-434C-83CF-2E036E2164D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7C4F675E-716D-4ACD-9385-C71373C766C9}" type="datetime1">
              <a:rPr lang="en-US">
                <a:solidFill>
                  <a:prstClr val="black"/>
                </a:solidFill>
              </a:rPr>
              <a:pPr>
                <a:defRPr/>
              </a:pPr>
              <a:t>13/04/12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44DC9-D0D5-49B4-9665-7E3F1BDA136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35F84469-05FD-48D0-B7DD-0CB7EAB46293}" type="datetime1">
              <a:rPr lang="en-US">
                <a:solidFill>
                  <a:prstClr val="black"/>
                </a:solidFill>
              </a:rPr>
              <a:pPr>
                <a:defRPr/>
              </a:pPr>
              <a:t>13/04/12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F20B7-0B96-4C9E-B7F2-EF1AC4EB07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485AA11F-3134-4664-8D83-766602B1C5CE}" type="datetime1">
              <a:rPr lang="en-US">
                <a:solidFill>
                  <a:prstClr val="black"/>
                </a:solidFill>
              </a:rPr>
              <a:pPr>
                <a:defRPr/>
              </a:pPr>
              <a:t>13/04/12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7577A-C3EF-4BC3-B1E9-2966D396F6B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7C4F675E-716D-4ACD-9385-C71373C766C9}" type="datetime1">
              <a:rPr lang="en-US"/>
              <a:pPr>
                <a:defRPr/>
              </a:pPr>
              <a:t>13/04/12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44DC9-D0D5-49B4-9665-7E3F1BDA136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FAFA40ED-2FC0-439D-B4C8-F30A71EE7622}" type="datetime1">
              <a:rPr lang="en-US">
                <a:solidFill>
                  <a:prstClr val="black"/>
                </a:solidFill>
              </a:rPr>
              <a:pPr>
                <a:defRPr/>
              </a:pPr>
              <a:t>13/04/12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F045-1FA9-465D-AB81-AD33F83BB99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DFB64151-6303-41A3-B4D2-72EEF6FFE909}" type="datetime1">
              <a:rPr lang="en-US">
                <a:solidFill>
                  <a:prstClr val="black"/>
                </a:solidFill>
              </a:rPr>
              <a:pPr>
                <a:defRPr/>
              </a:pPr>
              <a:t>13/04/12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6C53D-7E4C-4E17-9AE2-EAD7F4D08FE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8CB629FE-98DF-4924-AD01-F96BF637E4CA}" type="datetime1">
              <a:rPr lang="en-US">
                <a:solidFill>
                  <a:prstClr val="black"/>
                </a:solidFill>
              </a:rPr>
              <a:pPr>
                <a:defRPr/>
              </a:pPr>
              <a:t>13/04/12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428CE-5839-43C0-AD19-FC1EFF598E9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C29556FC-B57E-4638-907F-E318463F5BD8}" type="datetime1">
              <a:rPr lang="en-US">
                <a:solidFill>
                  <a:prstClr val="black"/>
                </a:solidFill>
              </a:rPr>
              <a:pPr>
                <a:defRPr/>
              </a:pPr>
              <a:t>13/04/12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F226F-1132-45FE-9422-8B0F562E88E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18F32040-E804-49F7-B037-05149ECE74FA}" type="datetime1">
              <a:rPr lang="en-US">
                <a:solidFill>
                  <a:prstClr val="black"/>
                </a:solidFill>
              </a:rPr>
              <a:pPr>
                <a:defRPr/>
              </a:pPr>
              <a:t>13/04/12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74D4-D6E4-4834-ADA3-B70346A2F88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35F84469-05FD-48D0-B7DD-0CB7EAB46293}" type="datetime1">
              <a:rPr lang="en-US"/>
              <a:pPr>
                <a:defRPr/>
              </a:pPr>
              <a:t>13/04/12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F20B7-0B96-4C9E-B7F2-EF1AC4EB07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485AA11F-3134-4664-8D83-766602B1C5CE}" type="datetime1">
              <a:rPr lang="en-US"/>
              <a:pPr>
                <a:defRPr/>
              </a:pPr>
              <a:t>13/04/12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7577A-C3EF-4BC3-B1E9-2966D396F6B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FAFA40ED-2FC0-439D-B4C8-F30A71EE7622}" type="datetime1">
              <a:rPr lang="en-US"/>
              <a:pPr>
                <a:defRPr/>
              </a:pPr>
              <a:t>13/04/12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F045-1FA9-465D-AB81-AD33F83BB99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952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1938"/>
            <a:ext cx="822960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9A397F6-E540-4D3B-8909-57161816749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ts val="1200"/>
        </a:spcBef>
        <a:spcAft>
          <a:spcPct val="0"/>
        </a:spcAft>
        <a:buClr>
          <a:srgbClr val="31859C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ts val="1200"/>
        </a:spcBef>
        <a:spcAft>
          <a:spcPct val="0"/>
        </a:spcAft>
        <a:buClr>
          <a:srgbClr val="31859C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ts val="1200"/>
        </a:spcBef>
        <a:spcAft>
          <a:spcPct val="0"/>
        </a:spcAft>
        <a:buClr>
          <a:srgbClr val="31859C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ts val="1200"/>
        </a:spcBef>
        <a:spcAft>
          <a:spcPct val="0"/>
        </a:spcAft>
        <a:buClr>
          <a:srgbClr val="31859C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ts val="1200"/>
        </a:spcBef>
        <a:spcAft>
          <a:spcPct val="0"/>
        </a:spcAft>
        <a:buClr>
          <a:srgbClr val="31859C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8CB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4D4D4D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447800"/>
            <a:ext cx="800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292523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C581E6-92C7-4F4D-9E1A-31AE565D44BF}" type="datetimeFigureOut">
              <a:rPr lang="en-US"/>
              <a:pPr>
                <a:defRPr/>
              </a:pPr>
              <a:t>13/04/12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292523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292523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06F853-0CED-469A-83C9-A31E972AE2A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9pPr>
    </p:titleStyle>
    <p:bodyStyle>
      <a:lvl1pPr marL="509588" indent="-336550" algn="l" rtl="0" eaLnBrk="0" fontAlgn="base" hangingPunct="0">
        <a:spcBef>
          <a:spcPts val="1200"/>
        </a:spcBef>
        <a:spcAft>
          <a:spcPct val="0"/>
        </a:spcAft>
        <a:buClr>
          <a:srgbClr val="FF7900"/>
        </a:buClr>
        <a:buBlip>
          <a:blip r:embed="rId16"/>
        </a:buBlip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98513" indent="-288925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030288" indent="-231775" algn="l" rtl="0" eaLnBrk="0" fontAlgn="base" hangingPunct="0">
        <a:spcBef>
          <a:spcPts val="1200"/>
        </a:spcBef>
        <a:spcAft>
          <a:spcPct val="0"/>
        </a:spcAft>
        <a:buClr>
          <a:srgbClr val="8CB8C6"/>
        </a:buClr>
        <a:buFont typeface="Symbol" pitchFamily="18" charset="2"/>
        <a:buChar char="·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–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buFont typeface="Arial" charset="0"/>
        <a:buChar char="»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8CB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4D4D4D"/>
              </a:solidFill>
            </a:endParaRPr>
          </a:p>
        </p:txBody>
      </p: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447800"/>
            <a:ext cx="800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292523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030CEC-03C6-4709-B58C-4707775E5BFD}" type="datetimeFigureOut">
              <a:rPr lang="en-US"/>
              <a:pPr>
                <a:defRPr/>
              </a:pPr>
              <a:t>13/04/12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292523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292523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47F2C0-3E3B-4DAA-B43B-CA7B3B417A1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509588" indent="-336550" algn="l" rtl="0" eaLnBrk="0" fontAlgn="base" hangingPunct="0">
        <a:spcBef>
          <a:spcPts val="1200"/>
        </a:spcBef>
        <a:spcAft>
          <a:spcPct val="0"/>
        </a:spcAft>
        <a:buClr>
          <a:srgbClr val="FF7900"/>
        </a:buClr>
        <a:buBlip>
          <a:blip r:embed="rId17"/>
        </a:buBlip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98513" indent="-288925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030288" indent="-231775" algn="l" rtl="0" eaLnBrk="0" fontAlgn="base" hangingPunct="0">
        <a:spcBef>
          <a:spcPts val="1200"/>
        </a:spcBef>
        <a:spcAft>
          <a:spcPct val="0"/>
        </a:spcAft>
        <a:buClr>
          <a:srgbClr val="8CB8C6"/>
        </a:buClr>
        <a:buFont typeface="Symbol" pitchFamily="18" charset="2"/>
        <a:buChar char="·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–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buFont typeface="Arial" charset="0"/>
        <a:buChar char="»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952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1938"/>
            <a:ext cx="822960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9A397F6-E540-4D3B-8909-57161816749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ts val="1200"/>
        </a:spcBef>
        <a:spcAft>
          <a:spcPct val="0"/>
        </a:spcAft>
        <a:buClr>
          <a:srgbClr val="31859C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ts val="1200"/>
        </a:spcBef>
        <a:spcAft>
          <a:spcPct val="0"/>
        </a:spcAft>
        <a:buClr>
          <a:srgbClr val="31859C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ts val="1200"/>
        </a:spcBef>
        <a:spcAft>
          <a:spcPct val="0"/>
        </a:spcAft>
        <a:buClr>
          <a:srgbClr val="31859C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ts val="1200"/>
        </a:spcBef>
        <a:spcAft>
          <a:spcPct val="0"/>
        </a:spcAft>
        <a:buClr>
          <a:srgbClr val="31859C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ts val="1200"/>
        </a:spcBef>
        <a:spcAft>
          <a:spcPct val="0"/>
        </a:spcAft>
        <a:buClr>
          <a:srgbClr val="31859C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952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1938"/>
            <a:ext cx="822960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9A397F6-E540-4D3B-8909-57161816749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ts val="1200"/>
        </a:spcBef>
        <a:spcAft>
          <a:spcPct val="0"/>
        </a:spcAft>
        <a:buClr>
          <a:srgbClr val="31859C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ts val="1200"/>
        </a:spcBef>
        <a:spcAft>
          <a:spcPct val="0"/>
        </a:spcAft>
        <a:buClr>
          <a:srgbClr val="31859C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ts val="1200"/>
        </a:spcBef>
        <a:spcAft>
          <a:spcPct val="0"/>
        </a:spcAft>
        <a:buClr>
          <a:srgbClr val="31859C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ts val="1200"/>
        </a:spcBef>
        <a:spcAft>
          <a:spcPct val="0"/>
        </a:spcAft>
        <a:buClr>
          <a:srgbClr val="31859C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ts val="1200"/>
        </a:spcBef>
        <a:spcAft>
          <a:spcPct val="0"/>
        </a:spcAft>
        <a:buClr>
          <a:srgbClr val="31859C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3"/>
          <p:cNvSpPr txBox="1">
            <a:spLocks noChangeArrowheads="1"/>
          </p:cNvSpPr>
          <p:nvPr/>
        </p:nvSpPr>
        <p:spPr bwMode="auto">
          <a:xfrm>
            <a:off x="430213" y="5264150"/>
            <a:ext cx="8305800" cy="9540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3300"/>
              </a:buClr>
              <a:buSzPct val="85000"/>
              <a:buFont typeface="Wingdings" pitchFamily="2" charset="2"/>
              <a:buNone/>
            </a:pPr>
            <a:r>
              <a:rPr lang="en-US" sz="2800" b="1"/>
              <a:t>Please proceed to the Barcelona Ballroom for the remainder of today’s sessions.</a:t>
            </a:r>
          </a:p>
        </p:txBody>
      </p:sp>
      <p:pic>
        <p:nvPicPr>
          <p:cNvPr id="49154" name="Picture 6" descr="http://www.principlesafety.ca/ESW/Images/stick_figure_presenter_meet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3450" y="1671638"/>
            <a:ext cx="4762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4" descr="esmeron-en-sugammadex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78163">
            <a:off x="3355975" y="1955800"/>
            <a:ext cx="12795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23900" y="1497013"/>
            <a:ext cx="8420100" cy="4719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0" y="0"/>
            <a:ext cx="9144000" cy="1555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47850" y="2538413"/>
            <a:ext cx="702945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Elevating the Role of the </a:t>
            </a:r>
            <a:r>
              <a:rPr lang="en-US" dirty="0" err="1" smtClean="0"/>
              <a:t>Anaesthetist</a:t>
            </a:r>
            <a:r>
              <a:rPr lang="en-US" dirty="0" smtClean="0"/>
              <a:t> in </a:t>
            </a:r>
            <a:br>
              <a:rPr lang="en-US" dirty="0" smtClean="0"/>
            </a:br>
            <a:r>
              <a:rPr lang="en-US" dirty="0" smtClean="0"/>
              <a:t>NMB Management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2476500" y="4294188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Jan Paul </a:t>
            </a:r>
            <a:r>
              <a:rPr lang="en-US" sz="2800" dirty="0" err="1" smtClean="0"/>
              <a:t>Mulier</a:t>
            </a:r>
            <a:r>
              <a:rPr lang="en-US" sz="2800" dirty="0" smtClean="0"/>
              <a:t>, MD, PhD</a:t>
            </a:r>
            <a:endParaRPr lang="en-US" sz="2800" dirty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94463"/>
            <a:ext cx="2133600" cy="1905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5E1D807-7C74-4474-8EA6-83EAE6120285}" type="slidenum">
              <a:rPr lang="en-US" smtClean="0">
                <a:latin typeface="Calibri" pitchFamily="34" charset="0"/>
              </a:rPr>
              <a:pPr/>
              <a:t>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Anaesthetist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55000" cy="4953000"/>
          </a:xfrm>
        </p:spPr>
        <p:txBody>
          <a:bodyPr/>
          <a:lstStyle/>
          <a:p>
            <a:r>
              <a:rPr lang="en-US" sz="2400" dirty="0" smtClean="0"/>
              <a:t>Like an engineer in a great steamship,… Fundamental knowledge of physiologic phenomena… No </a:t>
            </a:r>
            <a:r>
              <a:rPr lang="en-US" sz="2400" dirty="0" err="1"/>
              <a:t>routinist</a:t>
            </a:r>
            <a:r>
              <a:rPr lang="en-US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no </a:t>
            </a:r>
            <a:r>
              <a:rPr lang="en-US" sz="2400" dirty="0"/>
              <a:t>tyro, no </a:t>
            </a:r>
            <a:r>
              <a:rPr lang="en-US" sz="2400" dirty="0" smtClean="0"/>
              <a:t>cocksure,…</a:t>
            </a:r>
            <a:endParaRPr lang="en-US" sz="2400" dirty="0"/>
          </a:p>
          <a:p>
            <a:pPr lvl="1"/>
            <a:r>
              <a:rPr lang="fr-FR" sz="1800" dirty="0" err="1" smtClean="0"/>
              <a:t>Saxton</a:t>
            </a:r>
            <a:r>
              <a:rPr lang="fr-FR" sz="1800" dirty="0" smtClean="0"/>
              <a:t> Pope. </a:t>
            </a:r>
            <a:r>
              <a:rPr lang="fr-FR" sz="1800" dirty="0"/>
              <a:t>The relation of the surgeon to the </a:t>
            </a:r>
            <a:r>
              <a:rPr lang="fr-FR" sz="1800" dirty="0" err="1" smtClean="0"/>
              <a:t>anesthesiologist</a:t>
            </a:r>
            <a:r>
              <a:rPr lang="fr-FR" sz="1800" dirty="0" smtClean="0"/>
              <a:t>. </a:t>
            </a:r>
            <a:r>
              <a:rPr lang="en-US" sz="1800" dirty="0"/>
              <a:t>Cal State J Med. </a:t>
            </a:r>
            <a:r>
              <a:rPr lang="en-US" sz="1800" dirty="0" smtClean="0"/>
              <a:t>1922; 20: 385</a:t>
            </a:r>
          </a:p>
          <a:p>
            <a:r>
              <a:rPr lang="en-US" sz="2400" dirty="0" smtClean="0"/>
              <a:t>OR-manager improving overall quality and efficiency of economic resources</a:t>
            </a:r>
          </a:p>
          <a:p>
            <a:pPr lvl="1"/>
            <a:r>
              <a:rPr lang="en-US" sz="1800" dirty="0" err="1" smtClean="0"/>
              <a:t>Gebhard</a:t>
            </a:r>
            <a:r>
              <a:rPr lang="en-US" sz="1800" dirty="0" smtClean="0"/>
              <a:t> E. OR-manager: surgeon or anesthesiologist? An interdisciplinary study </a:t>
            </a:r>
            <a:r>
              <a:rPr lang="en-US" sz="1800" dirty="0" err="1" smtClean="0"/>
              <a:t>Anaesthesist</a:t>
            </a:r>
            <a:r>
              <a:rPr lang="en-US" sz="1800" dirty="0" smtClean="0"/>
              <a:t>. 2003; 52:1062</a:t>
            </a:r>
            <a:endParaRPr lang="fr-FR" sz="1800" dirty="0" smtClean="0"/>
          </a:p>
          <a:p>
            <a:r>
              <a:rPr lang="en-US" sz="2400" dirty="0" smtClean="0"/>
              <a:t>Managing high-performing and high-reliability teams to achieve high-quality surgical care</a:t>
            </a:r>
            <a:endParaRPr lang="fr-FR" sz="2400" dirty="0" smtClean="0"/>
          </a:p>
          <a:p>
            <a:pPr lvl="1"/>
            <a:r>
              <a:rPr lang="en-US" sz="1800" dirty="0" smtClean="0"/>
              <a:t>Leach LS. Assessing the performance of surgical teams. Health Care Manage Rev. 2009; 34:29. </a:t>
            </a:r>
          </a:p>
          <a:p>
            <a:endParaRPr lang="en-GB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 smtClean="0"/>
              <a:t>Anaesthetists</a:t>
            </a:r>
            <a:r>
              <a:rPr lang="fr-FR" sz="3200" dirty="0" smtClean="0"/>
              <a:t> </a:t>
            </a:r>
            <a:r>
              <a:rPr lang="fr-FR" sz="3200" dirty="0"/>
              <a:t>in the </a:t>
            </a:r>
            <a:r>
              <a:rPr lang="fr-FR" sz="3200" dirty="0" smtClean="0"/>
              <a:t>Operating Room Face </a:t>
            </a:r>
            <a:r>
              <a:rPr lang="fr-FR" sz="3200" dirty="0" err="1" smtClean="0"/>
              <a:t>Problems</a:t>
            </a:r>
            <a:r>
              <a:rPr lang="fr-FR" sz="3200" dirty="0" smtClean="0"/>
              <a:t> </a:t>
            </a:r>
            <a:r>
              <a:rPr lang="fr-FR" sz="3200" dirty="0"/>
              <a:t>in </a:t>
            </a:r>
            <a:r>
              <a:rPr lang="fr-FR" sz="3200" dirty="0" smtClean="0"/>
              <a:t>the </a:t>
            </a:r>
            <a:r>
              <a:rPr lang="fr-FR" sz="3200" dirty="0" err="1" smtClean="0"/>
              <a:t>Way</a:t>
            </a:r>
            <a:r>
              <a:rPr lang="fr-FR" sz="3200" dirty="0" smtClean="0"/>
              <a:t> </a:t>
            </a:r>
            <a:r>
              <a:rPr lang="fr-FR" sz="3200" dirty="0" err="1" smtClean="0"/>
              <a:t>Others</a:t>
            </a:r>
            <a:r>
              <a:rPr lang="fr-FR" sz="3200" dirty="0" smtClean="0"/>
              <a:t> See Us</a:t>
            </a:r>
            <a:endParaRPr lang="fr-FR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9400" y="1714500"/>
            <a:ext cx="8001000" cy="4483100"/>
          </a:xfrm>
        </p:spPr>
        <p:txBody>
          <a:bodyPr/>
          <a:lstStyle/>
          <a:p>
            <a:r>
              <a:rPr lang="fr-FR" dirty="0" smtClean="0"/>
              <a:t>Recognition by the patients: </a:t>
            </a:r>
            <a:r>
              <a:rPr lang="fr-FR" sz="2000" dirty="0" err="1" smtClean="0"/>
              <a:t>Anaesthetists</a:t>
            </a:r>
            <a:r>
              <a:rPr lang="fr-FR" sz="2000" dirty="0" smtClean="0"/>
              <a:t> </a:t>
            </a:r>
            <a:r>
              <a:rPr lang="fr-FR" sz="2000" dirty="0" err="1" smtClean="0"/>
              <a:t>often</a:t>
            </a:r>
            <a:r>
              <a:rPr lang="fr-FR" sz="2000" dirty="0" smtClean="0"/>
              <a:t> </a:t>
            </a:r>
            <a:r>
              <a:rPr lang="fr-FR" sz="2000" dirty="0" err="1"/>
              <a:t>remain</a:t>
            </a:r>
            <a:r>
              <a:rPr lang="fr-FR" sz="2000" dirty="0"/>
              <a:t> in </a:t>
            </a:r>
            <a:r>
              <a:rPr lang="fr-FR" sz="2000" dirty="0" err="1" smtClean="0"/>
              <a:t>anonymity</a:t>
            </a:r>
            <a:r>
              <a:rPr lang="fr-FR" sz="2000" dirty="0"/>
              <a:t>.</a:t>
            </a:r>
            <a:endParaRPr lang="fr-FR" sz="2400" dirty="0" smtClean="0"/>
          </a:p>
          <a:p>
            <a:pPr lvl="2"/>
            <a:r>
              <a:rPr lang="fr-FR" dirty="0" err="1"/>
              <a:t>Wetchler</a:t>
            </a:r>
            <a:r>
              <a:rPr lang="fr-FR" dirty="0"/>
              <a:t> BV. </a:t>
            </a:r>
            <a:r>
              <a:rPr lang="fr-FR" dirty="0" smtClean="0"/>
              <a:t>Patients </a:t>
            </a:r>
            <a:r>
              <a:rPr lang="fr-FR" dirty="0" err="1" smtClean="0"/>
              <a:t>don‘t</a:t>
            </a:r>
            <a:r>
              <a:rPr lang="fr-FR" dirty="0" smtClean="0"/>
              <a:t> </a:t>
            </a:r>
            <a:r>
              <a:rPr lang="fr-FR" dirty="0"/>
              <a:t>know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are. </a:t>
            </a:r>
            <a:r>
              <a:rPr lang="fr-FR" dirty="0" smtClean="0"/>
              <a:t>ASA </a:t>
            </a:r>
            <a:r>
              <a:rPr lang="fr-FR" dirty="0"/>
              <a:t>Newsletter 1994</a:t>
            </a:r>
            <a:r>
              <a:rPr lang="fr-FR" dirty="0" smtClean="0"/>
              <a:t>; 58:2–4</a:t>
            </a:r>
            <a:r>
              <a:rPr lang="fr-FR" dirty="0"/>
              <a:t>. </a:t>
            </a:r>
            <a:endParaRPr lang="fr-FR" dirty="0" smtClean="0"/>
          </a:p>
          <a:p>
            <a:pPr lvl="2"/>
            <a:r>
              <a:rPr lang="en-US" dirty="0" smtClean="0"/>
              <a:t>Kindler CH The patients' perception of the </a:t>
            </a:r>
            <a:r>
              <a:rPr lang="en-US" dirty="0" err="1" smtClean="0"/>
              <a:t>anaesthetist</a:t>
            </a:r>
            <a:r>
              <a:rPr lang="en-US" dirty="0" smtClean="0"/>
              <a:t>. </a:t>
            </a:r>
            <a:r>
              <a:rPr lang="en-US" dirty="0" err="1" smtClean="0"/>
              <a:t>Anaesthesist</a:t>
            </a:r>
            <a:r>
              <a:rPr lang="en-US" dirty="0" smtClean="0"/>
              <a:t> 2002; 51:890</a:t>
            </a:r>
          </a:p>
          <a:p>
            <a:r>
              <a:rPr lang="fr-FR" dirty="0" smtClean="0"/>
              <a:t>Recognition by the surgeon: </a:t>
            </a:r>
            <a:r>
              <a:rPr lang="fr-FR" sz="2000" dirty="0" err="1" smtClean="0"/>
              <a:t>Anaesthetists</a:t>
            </a:r>
            <a:r>
              <a:rPr lang="fr-FR" sz="2000" dirty="0" smtClean="0"/>
              <a:t> are often seen as coffee </a:t>
            </a:r>
            <a:r>
              <a:rPr lang="fr-FR" sz="2000" dirty="0" err="1" smtClean="0"/>
              <a:t>drinkers</a:t>
            </a:r>
            <a:r>
              <a:rPr lang="fr-FR" sz="2000" dirty="0" smtClean="0"/>
              <a:t>, </a:t>
            </a:r>
            <a:r>
              <a:rPr lang="fr-FR" sz="2000" dirty="0" err="1" smtClean="0"/>
              <a:t>barring</a:t>
            </a:r>
            <a:r>
              <a:rPr lang="fr-FR" sz="2000" dirty="0" smtClean="0"/>
              <a:t> </a:t>
            </a:r>
            <a:r>
              <a:rPr lang="fr-FR" sz="2000" dirty="0" err="1" smtClean="0"/>
              <a:t>surgical</a:t>
            </a:r>
            <a:r>
              <a:rPr lang="fr-FR" sz="2000" dirty="0" smtClean="0"/>
              <a:t> </a:t>
            </a:r>
            <a:r>
              <a:rPr lang="fr-FR" sz="2000" dirty="0" err="1" smtClean="0"/>
              <a:t>work</a:t>
            </a:r>
            <a:r>
              <a:rPr lang="fr-FR" sz="2000" dirty="0" smtClean="0"/>
              <a:t> for ‘</a:t>
            </a:r>
            <a:r>
              <a:rPr lang="fr-FR" sz="2000" dirty="0" err="1" smtClean="0"/>
              <a:t>safety</a:t>
            </a:r>
            <a:r>
              <a:rPr lang="fr-FR" sz="2000" dirty="0" smtClean="0"/>
              <a:t>’</a:t>
            </a:r>
            <a:endParaRPr lang="fr-FR" sz="2800" dirty="0" smtClean="0"/>
          </a:p>
          <a:p>
            <a:pPr lvl="1"/>
            <a:r>
              <a:rPr lang="en-US" sz="1600" dirty="0" err="1" smtClean="0"/>
              <a:t>Gfrörer</a:t>
            </a:r>
            <a:r>
              <a:rPr lang="en-US" sz="1600" dirty="0" smtClean="0"/>
              <a:t> R. Role expectations of various professional groups in the operating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theatre.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Anaesthesist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. 2007; 56:1163.</a:t>
            </a:r>
            <a:endParaRPr lang="fr-FR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Coe R J Disagreement and aggression in the operating theatre. Adv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Nurs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. 2008; 61:609. “Aggressive </a:t>
            </a:r>
            <a:r>
              <a:rPr lang="en-US" sz="1600" dirty="0" err="1" smtClean="0"/>
              <a:t>behaviour</a:t>
            </a:r>
            <a:r>
              <a:rPr lang="en-US" sz="1600" dirty="0" smtClean="0"/>
              <a:t> from surgeons”</a:t>
            </a:r>
          </a:p>
          <a:p>
            <a:pPr lvl="1"/>
            <a:endParaRPr lang="fr-FR" dirty="0" smtClean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4291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 smtClean="0"/>
              <a:t>Safety</a:t>
            </a:r>
            <a:r>
              <a:rPr lang="fr-FR" dirty="0" smtClean="0"/>
              <a:t> </a:t>
            </a:r>
            <a:r>
              <a:rPr lang="fr-FR" dirty="0"/>
              <a:t>to </a:t>
            </a:r>
            <a:r>
              <a:rPr lang="fr-FR" dirty="0" err="1"/>
              <a:t>I</a:t>
            </a:r>
            <a:r>
              <a:rPr lang="fr-FR" dirty="0" err="1" smtClean="0"/>
              <a:t>mproving</a:t>
            </a:r>
            <a:r>
              <a:rPr lang="fr-FR" dirty="0" smtClean="0"/>
              <a:t> </a:t>
            </a:r>
            <a:r>
              <a:rPr lang="fr-FR" dirty="0" err="1" smtClean="0"/>
              <a:t>Surgery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Safety</a:t>
            </a:r>
            <a:r>
              <a:rPr lang="fr-FR" dirty="0" smtClean="0"/>
              <a:t> in </a:t>
            </a:r>
            <a:r>
              <a:rPr lang="fr-FR" dirty="0" err="1" smtClean="0"/>
              <a:t>anaesthesia</a:t>
            </a:r>
            <a:r>
              <a:rPr lang="fr-FR" dirty="0" smtClean="0"/>
              <a:t> has </a:t>
            </a:r>
            <a:r>
              <a:rPr lang="fr-FR" dirty="0" err="1" smtClean="0"/>
              <a:t>increased</a:t>
            </a:r>
            <a:r>
              <a:rPr lang="fr-FR" dirty="0" smtClean="0"/>
              <a:t> a lot!</a:t>
            </a:r>
          </a:p>
          <a:p>
            <a:pPr lvl="1"/>
            <a:r>
              <a:rPr lang="fr-FR" dirty="0" err="1" smtClean="0"/>
              <a:t>While</a:t>
            </a:r>
            <a:r>
              <a:rPr lang="fr-FR" dirty="0" smtClean="0"/>
              <a:t> </a:t>
            </a:r>
            <a:r>
              <a:rPr lang="fr-FR" dirty="0" err="1" smtClean="0"/>
              <a:t>surgical</a:t>
            </a:r>
            <a:r>
              <a:rPr lang="fr-FR" dirty="0" smtClean="0"/>
              <a:t> </a:t>
            </a:r>
            <a:r>
              <a:rPr lang="fr-FR" dirty="0" err="1" smtClean="0"/>
              <a:t>safety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10 times </a:t>
            </a:r>
            <a:r>
              <a:rPr lang="fr-FR" dirty="0" err="1" smtClean="0"/>
              <a:t>less</a:t>
            </a:r>
            <a:r>
              <a:rPr lang="fr-FR" dirty="0" smtClean="0"/>
              <a:t>!</a:t>
            </a:r>
          </a:p>
          <a:p>
            <a:pPr lvl="1"/>
            <a:r>
              <a:rPr lang="fr-FR" dirty="0" smtClean="0"/>
              <a:t>PONV, post-</a:t>
            </a:r>
            <a:r>
              <a:rPr lang="fr-FR" dirty="0" err="1" smtClean="0"/>
              <a:t>operative</a:t>
            </a:r>
            <a:r>
              <a:rPr lang="fr-FR" dirty="0" smtClean="0"/>
              <a:t> pain, and </a:t>
            </a:r>
            <a:r>
              <a:rPr lang="fr-FR" dirty="0" err="1" smtClean="0"/>
              <a:t>discomfort</a:t>
            </a:r>
            <a:r>
              <a:rPr lang="fr-FR" dirty="0" smtClean="0"/>
              <a:t> are important to the patient but are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recognised</a:t>
            </a:r>
            <a:r>
              <a:rPr lang="fr-FR" dirty="0" smtClean="0"/>
              <a:t> by the surgeon?</a:t>
            </a:r>
            <a:endParaRPr lang="fr-FR" dirty="0"/>
          </a:p>
          <a:p>
            <a:r>
              <a:rPr lang="fr-FR" dirty="0" smtClean="0"/>
              <a:t>Danger of </a:t>
            </a:r>
            <a:r>
              <a:rPr lang="fr-FR" dirty="0" err="1" smtClean="0"/>
              <a:t>losing</a:t>
            </a:r>
            <a:r>
              <a:rPr lang="fr-FR" dirty="0" smtClean="0"/>
              <a:t> attention, </a:t>
            </a:r>
            <a:r>
              <a:rPr lang="fr-FR" dirty="0" err="1" smtClean="0"/>
              <a:t>scientific</a:t>
            </a:r>
            <a:r>
              <a:rPr lang="fr-FR" dirty="0" smtClean="0"/>
              <a:t> </a:t>
            </a:r>
            <a:r>
              <a:rPr lang="fr-FR" dirty="0" err="1" smtClean="0"/>
              <a:t>interest</a:t>
            </a:r>
            <a:r>
              <a:rPr lang="fr-FR" dirty="0" smtClean="0"/>
              <a:t>.</a:t>
            </a:r>
          </a:p>
          <a:p>
            <a:r>
              <a:rPr lang="fr-FR" dirty="0" smtClean="0"/>
              <a:t>Solution: </a:t>
            </a:r>
          </a:p>
          <a:p>
            <a:pPr lvl="1"/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anaesthesia</a:t>
            </a:r>
            <a:r>
              <a:rPr lang="fr-FR" dirty="0" smtClean="0"/>
              <a:t> more </a:t>
            </a:r>
            <a:r>
              <a:rPr lang="fr-FR" dirty="0" err="1" smtClean="0"/>
              <a:t>meaningful</a:t>
            </a:r>
            <a:r>
              <a:rPr lang="fr-FR" dirty="0" smtClean="0"/>
              <a:t> for surgeons.</a:t>
            </a:r>
          </a:p>
          <a:p>
            <a:pPr lvl="1"/>
            <a:r>
              <a:rPr lang="fr-FR" dirty="0" err="1" smtClean="0"/>
              <a:t>Try</a:t>
            </a:r>
            <a:r>
              <a:rPr lang="fr-FR" dirty="0" smtClean="0"/>
              <a:t>, as an </a:t>
            </a:r>
            <a:r>
              <a:rPr lang="fr-FR" dirty="0" err="1" smtClean="0"/>
              <a:t>anaesthetist</a:t>
            </a:r>
            <a:r>
              <a:rPr lang="fr-FR" dirty="0" smtClean="0"/>
              <a:t>,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involved</a:t>
            </a:r>
            <a:r>
              <a:rPr lang="fr-FR" dirty="0" smtClean="0"/>
              <a:t> in </a:t>
            </a:r>
            <a:r>
              <a:rPr lang="fr-FR" dirty="0" err="1" smtClean="0"/>
              <a:t>improving</a:t>
            </a:r>
            <a:r>
              <a:rPr lang="fr-FR" dirty="0" smtClean="0"/>
              <a:t> </a:t>
            </a:r>
            <a:r>
              <a:rPr lang="fr-FR" dirty="0" err="1" smtClean="0"/>
              <a:t>surgical</a:t>
            </a:r>
            <a:r>
              <a:rPr lang="fr-FR" dirty="0" smtClean="0"/>
              <a:t> patient </a:t>
            </a:r>
            <a:r>
              <a:rPr lang="fr-FR" dirty="0" err="1" smtClean="0"/>
              <a:t>outcome</a:t>
            </a:r>
            <a:r>
              <a:rPr lang="fr-F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7829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Evolving</a:t>
            </a:r>
            <a:r>
              <a:rPr lang="fr-FR" dirty="0" smtClean="0"/>
              <a:t> </a:t>
            </a:r>
            <a:r>
              <a:rPr lang="fr-FR" dirty="0" err="1" smtClean="0"/>
              <a:t>Role</a:t>
            </a:r>
            <a:r>
              <a:rPr lang="fr-FR" dirty="0" smtClean="0"/>
              <a:t> of the </a:t>
            </a:r>
            <a:r>
              <a:rPr lang="fr-FR" dirty="0" err="1" smtClean="0"/>
              <a:t>Anaesthetist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0500" y="1397000"/>
            <a:ext cx="8775700" cy="5461000"/>
          </a:xfrm>
        </p:spPr>
        <p:txBody>
          <a:bodyPr/>
          <a:lstStyle/>
          <a:p>
            <a:r>
              <a:rPr lang="fr-FR" sz="2400" dirty="0" err="1"/>
              <a:t>Being</a:t>
            </a:r>
            <a:r>
              <a:rPr lang="fr-FR" sz="2400" dirty="0"/>
              <a:t> a team </a:t>
            </a:r>
            <a:r>
              <a:rPr lang="fr-FR" sz="2400" dirty="0" err="1"/>
              <a:t>is</a:t>
            </a:r>
            <a:r>
              <a:rPr lang="fr-FR" sz="2400" dirty="0"/>
              <a:t> not </a:t>
            </a:r>
            <a:r>
              <a:rPr lang="fr-FR" sz="2400" dirty="0" err="1"/>
              <a:t>enough</a:t>
            </a:r>
            <a:endParaRPr lang="fr-FR" sz="2400" dirty="0"/>
          </a:p>
          <a:p>
            <a:pPr lvl="1"/>
            <a:r>
              <a:rPr lang="fr-FR" sz="2000" dirty="0" err="1"/>
              <a:t>Everyone</a:t>
            </a:r>
            <a:r>
              <a:rPr lang="fr-FR" sz="2000" dirty="0"/>
              <a:t> </a:t>
            </a:r>
            <a:r>
              <a:rPr lang="fr-FR" sz="2000" dirty="0" err="1"/>
              <a:t>plays</a:t>
            </a:r>
            <a:r>
              <a:rPr lang="fr-FR" sz="2000" dirty="0"/>
              <a:t> </a:t>
            </a:r>
            <a:r>
              <a:rPr lang="fr-FR" sz="2000" dirty="0" err="1"/>
              <a:t>only</a:t>
            </a:r>
            <a:r>
              <a:rPr lang="fr-FR" sz="2000" dirty="0"/>
              <a:t> </a:t>
            </a:r>
            <a:r>
              <a:rPr lang="fr-FR" sz="2000" dirty="0" err="1"/>
              <a:t>his</a:t>
            </a:r>
            <a:r>
              <a:rPr lang="fr-FR" sz="2000" dirty="0"/>
              <a:t> </a:t>
            </a:r>
            <a:r>
              <a:rPr lang="fr-FR" sz="2000" dirty="0" err="1"/>
              <a:t>role</a:t>
            </a:r>
            <a:endParaRPr lang="fr-FR" sz="2000" dirty="0"/>
          </a:p>
          <a:p>
            <a:r>
              <a:rPr lang="fr-FR" sz="2400" dirty="0" err="1"/>
              <a:t>Being</a:t>
            </a:r>
            <a:r>
              <a:rPr lang="fr-FR" sz="2400" dirty="0"/>
              <a:t> a </a:t>
            </a:r>
            <a:r>
              <a:rPr lang="fr-FR" sz="2400" dirty="0" err="1"/>
              <a:t>transdisciplinary</a:t>
            </a:r>
            <a:r>
              <a:rPr lang="fr-FR" sz="2400" dirty="0"/>
              <a:t> team </a:t>
            </a:r>
            <a:r>
              <a:rPr lang="fr-FR" sz="2400" dirty="0" err="1"/>
              <a:t>is</a:t>
            </a:r>
            <a:r>
              <a:rPr lang="fr-FR" sz="2400" dirty="0"/>
              <a:t> the future</a:t>
            </a:r>
          </a:p>
          <a:p>
            <a:pPr lvl="1">
              <a:spcBef>
                <a:spcPts val="0"/>
              </a:spcBef>
            </a:pPr>
            <a:r>
              <a:rPr lang="fr-FR" sz="2000" dirty="0" err="1"/>
              <a:t>Improve</a:t>
            </a:r>
            <a:r>
              <a:rPr lang="fr-FR" sz="2000" dirty="0"/>
              <a:t> the </a:t>
            </a:r>
            <a:r>
              <a:rPr lang="fr-FR" sz="2000" dirty="0" err="1"/>
              <a:t>surgical</a:t>
            </a:r>
            <a:r>
              <a:rPr lang="fr-FR" sz="2000" dirty="0"/>
              <a:t> </a:t>
            </a:r>
            <a:r>
              <a:rPr lang="fr-FR" sz="2000" dirty="0" err="1"/>
              <a:t>work</a:t>
            </a:r>
            <a:r>
              <a:rPr lang="fr-FR" sz="2000" dirty="0"/>
              <a:t> </a:t>
            </a:r>
            <a:r>
              <a:rPr lang="fr-FR" sz="2000" dirty="0" err="1"/>
              <a:t>using</a:t>
            </a:r>
            <a:r>
              <a:rPr lang="fr-FR" sz="2000" dirty="0"/>
              <a:t> </a:t>
            </a:r>
            <a:r>
              <a:rPr lang="fr-FR" sz="2000" dirty="0" err="1"/>
              <a:t>your</a:t>
            </a:r>
            <a:r>
              <a:rPr lang="fr-FR" sz="2000" dirty="0"/>
              <a:t> </a:t>
            </a:r>
            <a:r>
              <a:rPr lang="fr-FR" sz="2000" dirty="0" err="1"/>
              <a:t>skills</a:t>
            </a:r>
            <a:r>
              <a:rPr lang="fr-FR" sz="2000" dirty="0"/>
              <a:t>, </a:t>
            </a:r>
            <a:r>
              <a:rPr lang="fr-FR" sz="2000" dirty="0" err="1"/>
              <a:t>knowledge</a:t>
            </a:r>
            <a:r>
              <a:rPr lang="fr-FR" sz="2000" dirty="0"/>
              <a:t> and </a:t>
            </a:r>
            <a:r>
              <a:rPr lang="fr-FR" sz="2000" dirty="0" err="1"/>
              <a:t>approach</a:t>
            </a:r>
            <a:r>
              <a:rPr lang="fr-FR" sz="2000" dirty="0"/>
              <a:t> as an </a:t>
            </a:r>
            <a:r>
              <a:rPr lang="fr-FR" sz="2000" dirty="0" err="1" smtClean="0"/>
              <a:t>anaesthetist</a:t>
            </a:r>
            <a:r>
              <a:rPr lang="fr-FR" sz="2000" dirty="0" smtClean="0"/>
              <a:t>.</a:t>
            </a:r>
            <a:endParaRPr lang="fr-FR" sz="2000" dirty="0"/>
          </a:p>
          <a:p>
            <a:pPr lvl="2">
              <a:spcBef>
                <a:spcPts val="0"/>
              </a:spcBef>
            </a:pPr>
            <a:r>
              <a:rPr lang="fr-FR" sz="1600" dirty="0"/>
              <a:t>In </a:t>
            </a:r>
            <a:r>
              <a:rPr lang="fr-FR" sz="1600" dirty="0" err="1"/>
              <a:t>bariatric</a:t>
            </a:r>
            <a:r>
              <a:rPr lang="fr-FR" sz="1600" dirty="0"/>
              <a:t> </a:t>
            </a:r>
            <a:r>
              <a:rPr lang="fr-FR" sz="1600" dirty="0" err="1"/>
              <a:t>surgery</a:t>
            </a:r>
            <a:r>
              <a:rPr lang="fr-FR" sz="1600" dirty="0"/>
              <a:t> </a:t>
            </a:r>
            <a:r>
              <a:rPr lang="fr-FR" sz="1600" dirty="0" err="1" smtClean="0"/>
              <a:t>anaesthesia</a:t>
            </a:r>
            <a:r>
              <a:rPr lang="fr-FR" sz="1600" dirty="0" smtClean="0"/>
              <a:t> </a:t>
            </a:r>
            <a:r>
              <a:rPr lang="fr-FR" sz="1600" dirty="0" err="1"/>
              <a:t>reduced</a:t>
            </a:r>
            <a:r>
              <a:rPr lang="fr-FR" sz="1600" dirty="0"/>
              <a:t> post </a:t>
            </a:r>
            <a:r>
              <a:rPr lang="fr-FR" sz="1600" dirty="0" err="1"/>
              <a:t>operative</a:t>
            </a:r>
            <a:r>
              <a:rPr lang="fr-FR" sz="1600" dirty="0"/>
              <a:t> </a:t>
            </a:r>
            <a:r>
              <a:rPr lang="fr-FR" sz="1600" dirty="0" err="1"/>
              <a:t>bleeding</a:t>
            </a:r>
            <a:r>
              <a:rPr lang="fr-FR" sz="1600" dirty="0"/>
              <a:t>, 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post </a:t>
            </a:r>
            <a:r>
              <a:rPr lang="fr-FR" sz="1600" dirty="0" err="1"/>
              <a:t>operative</a:t>
            </a:r>
            <a:r>
              <a:rPr lang="fr-FR" sz="1600" dirty="0"/>
              <a:t> </a:t>
            </a:r>
            <a:r>
              <a:rPr lang="fr-FR" sz="1600" dirty="0" err="1" smtClean="0"/>
              <a:t>leaks</a:t>
            </a:r>
            <a:r>
              <a:rPr lang="fr-FR" sz="1600" dirty="0" smtClean="0"/>
              <a:t> </a:t>
            </a:r>
            <a:endParaRPr lang="fr-FR" sz="1600" dirty="0"/>
          </a:p>
          <a:p>
            <a:r>
              <a:rPr lang="fr-FR" sz="2400" dirty="0"/>
              <a:t>NMB </a:t>
            </a:r>
            <a:r>
              <a:rPr lang="fr-FR" sz="2400" dirty="0" smtClean="0"/>
              <a:t>have been </a:t>
            </a:r>
            <a:r>
              <a:rPr lang="fr-FR" sz="2400" dirty="0" err="1"/>
              <a:t>used</a:t>
            </a:r>
            <a:r>
              <a:rPr lang="fr-FR" sz="2400" dirty="0"/>
              <a:t> to </a:t>
            </a:r>
            <a:r>
              <a:rPr lang="fr-FR" sz="2400" dirty="0" err="1"/>
              <a:t>improve</a:t>
            </a:r>
            <a:r>
              <a:rPr lang="fr-FR" sz="2400" dirty="0"/>
              <a:t> </a:t>
            </a:r>
            <a:r>
              <a:rPr lang="fr-FR" sz="2400" dirty="0" err="1" smtClean="0"/>
              <a:t>anaesthesia</a:t>
            </a:r>
            <a:r>
              <a:rPr lang="fr-FR" sz="2400" dirty="0" smtClean="0"/>
              <a:t> </a:t>
            </a:r>
            <a:r>
              <a:rPr lang="fr-FR" sz="2400" dirty="0"/>
              <a:t>induction, </a:t>
            </a:r>
            <a:r>
              <a:rPr lang="fr-FR" sz="2400" dirty="0" smtClean="0"/>
              <a:t>intubation, and to </a:t>
            </a:r>
            <a:r>
              <a:rPr lang="fr-FR" sz="2400" dirty="0" err="1" smtClean="0"/>
              <a:t>facilitate</a:t>
            </a:r>
            <a:r>
              <a:rPr lang="fr-FR" sz="2400" dirty="0" smtClean="0"/>
              <a:t> ventilation…</a:t>
            </a:r>
            <a:endParaRPr lang="fr-FR" sz="2400" dirty="0"/>
          </a:p>
          <a:p>
            <a:r>
              <a:rPr lang="fr-FR" sz="2400" dirty="0" err="1" smtClean="0"/>
              <a:t>Today</a:t>
            </a:r>
            <a:r>
              <a:rPr lang="fr-FR" sz="2400" dirty="0" smtClean="0"/>
              <a:t>, NMB </a:t>
            </a:r>
            <a:r>
              <a:rPr lang="fr-FR" sz="2400" dirty="0" err="1" smtClean="0"/>
              <a:t>should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used</a:t>
            </a:r>
            <a:r>
              <a:rPr lang="fr-FR" sz="2400" dirty="0" smtClean="0"/>
              <a:t> to </a:t>
            </a:r>
            <a:r>
              <a:rPr lang="fr-FR" sz="2400" dirty="0" err="1"/>
              <a:t>improve</a:t>
            </a:r>
            <a:r>
              <a:rPr lang="fr-FR" sz="2400" dirty="0"/>
              <a:t> </a:t>
            </a:r>
            <a:r>
              <a:rPr lang="fr-FR" sz="2400" dirty="0" err="1" smtClean="0"/>
              <a:t>surgery</a:t>
            </a:r>
            <a:endParaRPr lang="fr-FR" sz="2400" dirty="0"/>
          </a:p>
          <a:p>
            <a:pPr lvl="1">
              <a:spcBef>
                <a:spcPts val="0"/>
              </a:spcBef>
            </a:pPr>
            <a:r>
              <a:rPr lang="fr-FR" sz="2000" dirty="0" err="1"/>
              <a:t>Better</a:t>
            </a:r>
            <a:r>
              <a:rPr lang="fr-FR" sz="2000" dirty="0"/>
              <a:t> </a:t>
            </a:r>
            <a:r>
              <a:rPr lang="fr-FR" sz="2000" dirty="0" err="1"/>
              <a:t>working</a:t>
            </a:r>
            <a:r>
              <a:rPr lang="fr-FR" sz="2000" dirty="0"/>
              <a:t> conditions</a:t>
            </a:r>
          </a:p>
          <a:p>
            <a:pPr lvl="1">
              <a:spcBef>
                <a:spcPts val="0"/>
              </a:spcBef>
            </a:pPr>
            <a:r>
              <a:rPr lang="fr-FR" sz="2000" dirty="0" err="1" smtClean="0"/>
              <a:t>Potential</a:t>
            </a:r>
            <a:r>
              <a:rPr lang="fr-FR" sz="2000" dirty="0" smtClean="0"/>
              <a:t> for </a:t>
            </a:r>
            <a:r>
              <a:rPr lang="fr-FR" sz="2000" dirty="0" err="1" smtClean="0"/>
              <a:t>faster</a:t>
            </a:r>
            <a:r>
              <a:rPr lang="fr-FR" sz="2000" dirty="0" smtClean="0"/>
              <a:t> </a:t>
            </a:r>
            <a:r>
              <a:rPr lang="fr-FR" sz="2000" dirty="0" err="1" smtClean="0"/>
              <a:t>work</a:t>
            </a:r>
            <a:r>
              <a:rPr lang="fr-FR" sz="2000" dirty="0" smtClean="0"/>
              <a:t>/</a:t>
            </a:r>
            <a:r>
              <a:rPr lang="fr-FR" sz="2000" dirty="0" err="1" smtClean="0"/>
              <a:t>improved</a:t>
            </a:r>
            <a:r>
              <a:rPr lang="fr-FR" sz="2000" dirty="0" smtClean="0"/>
              <a:t> </a:t>
            </a:r>
            <a:r>
              <a:rPr lang="fr-FR" sz="2000" dirty="0" err="1" smtClean="0"/>
              <a:t>efficiency</a:t>
            </a:r>
            <a:endParaRPr lang="fr-FR" sz="2000" dirty="0"/>
          </a:p>
          <a:p>
            <a:pPr lvl="1">
              <a:spcBef>
                <a:spcPts val="0"/>
              </a:spcBef>
            </a:pPr>
            <a:r>
              <a:rPr lang="fr-FR" sz="2000" dirty="0" err="1" smtClean="0"/>
              <a:t>Opportunity</a:t>
            </a:r>
            <a:r>
              <a:rPr lang="fr-FR" sz="2000" dirty="0" smtClean="0"/>
              <a:t> to </a:t>
            </a:r>
            <a:r>
              <a:rPr lang="fr-FR" sz="2000" dirty="0" err="1" smtClean="0"/>
              <a:t>reduce</a:t>
            </a:r>
            <a:r>
              <a:rPr lang="fr-FR" sz="2000" dirty="0" smtClean="0"/>
              <a:t> complications/</a:t>
            </a:r>
            <a:r>
              <a:rPr lang="fr-FR" sz="2000" dirty="0" err="1" smtClean="0"/>
              <a:t>improve</a:t>
            </a:r>
            <a:r>
              <a:rPr lang="fr-FR" sz="2000" dirty="0" smtClean="0"/>
              <a:t> </a:t>
            </a:r>
            <a:r>
              <a:rPr lang="fr-FR" sz="2000" dirty="0" err="1" smtClean="0"/>
              <a:t>outcomes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01549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BGES - BeSOMS 19 sept 2011</a:t>
            </a:r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E79D-1AD4-9F45-9E87-E989E56B1FB2}" type="slidenum">
              <a:rPr lang="nl-NL"/>
              <a:pPr/>
              <a:t>7</a:t>
            </a:fld>
            <a:endParaRPr lang="nl-NL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4865688" cy="1066800"/>
          </a:xfrm>
        </p:spPr>
        <p:txBody>
          <a:bodyPr/>
          <a:lstStyle/>
          <a:p>
            <a:r>
              <a:rPr lang="en-US" sz="4000"/>
              <a:t>J F Kennedy 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78110"/>
            <a:ext cx="8255000" cy="41068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Inventor </a:t>
            </a:r>
            <a:r>
              <a:rPr lang="en-US" dirty="0"/>
              <a:t>of the “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transdisciplinarity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”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Ask not only “what the country can do for you” ask also “what you can do for your </a:t>
            </a:r>
            <a:r>
              <a:rPr lang="en-US" dirty="0" smtClean="0">
                <a:solidFill>
                  <a:schemeClr val="tx1"/>
                </a:solidFill>
              </a:rPr>
              <a:t>country.”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Same question to the surgeons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‘Ask not only what the </a:t>
            </a:r>
            <a:r>
              <a:rPr lang="en-US" dirty="0" err="1" smtClean="0"/>
              <a:t>anaesthetist</a:t>
            </a:r>
            <a:r>
              <a:rPr lang="en-US" dirty="0" smtClean="0"/>
              <a:t> </a:t>
            </a:r>
            <a:r>
              <a:rPr lang="en-US" dirty="0"/>
              <a:t>can do for you, ask also what you can do for the </a:t>
            </a:r>
            <a:r>
              <a:rPr lang="en-US" dirty="0" err="1" smtClean="0"/>
              <a:t>anaesthetist</a:t>
            </a:r>
            <a:r>
              <a:rPr lang="en-US" dirty="0" smtClean="0"/>
              <a:t>.’</a:t>
            </a:r>
            <a:endParaRPr lang="en-US" dirty="0"/>
          </a:p>
        </p:txBody>
      </p:sp>
      <p:pic>
        <p:nvPicPr>
          <p:cNvPr id="439300" name="Picture 4" descr="kennedy foto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0" y="1"/>
            <a:ext cx="2476500" cy="3179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</a:t>
            </a:r>
            <a:r>
              <a:rPr lang="en-GB" dirty="0" smtClean="0"/>
              <a:t>Team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Video with NMB </a:t>
            </a:r>
            <a:r>
              <a:rPr lang="en-GB" dirty="0" smtClean="0"/>
              <a:t>abdominal </a:t>
            </a:r>
            <a:r>
              <a:rPr lang="en-GB" dirty="0"/>
              <a:t>compliance measuring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8130" name="Picture 5" descr="http://healthskills.files.wordpress.com/2008/09/coffee-cup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050" y="1135063"/>
            <a:ext cx="6102350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Box 6"/>
          <p:cNvSpPr txBox="1">
            <a:spLocks noChangeArrowheads="1"/>
          </p:cNvSpPr>
          <p:nvPr/>
        </p:nvSpPr>
        <p:spPr bwMode="auto">
          <a:xfrm>
            <a:off x="419100" y="5791200"/>
            <a:ext cx="8305800" cy="9540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3300"/>
              </a:buClr>
              <a:buSzPct val="85000"/>
            </a:pPr>
            <a:r>
              <a:rPr lang="en-US" sz="2800" b="1" dirty="0">
                <a:solidFill>
                  <a:prstClr val="black"/>
                </a:solidFill>
              </a:rPr>
              <a:t>Please proceed to your next workshop assignment for Session 2 promptly at </a:t>
            </a:r>
            <a:r>
              <a:rPr lang="en-US" sz="2800" b="1" dirty="0" smtClean="0">
                <a:solidFill>
                  <a:prstClr val="black"/>
                </a:solidFill>
              </a:rPr>
              <a:t>18:00.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42900" y="609600"/>
            <a:ext cx="8458200" cy="7794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buClr>
                <a:srgbClr val="FF3300"/>
              </a:buClr>
              <a:buSzPct val="85000"/>
              <a:buFont typeface="Wingdings" pitchFamily="2" charset="2"/>
              <a:buNone/>
              <a:defRPr/>
            </a:pPr>
            <a:r>
              <a:rPr lang="en-US" sz="4400" b="1" cap="small" dirty="0">
                <a:solidFill>
                  <a:prstClr val="black"/>
                </a:solidFill>
                <a:cs typeface="Arial" pitchFamily="34" charset="0"/>
              </a:rPr>
              <a:t>B</a:t>
            </a:r>
            <a:r>
              <a:rPr lang="en-US" sz="4400" b="1" dirty="0">
                <a:solidFill>
                  <a:prstClr val="black"/>
                </a:solidFill>
                <a:cs typeface="Arial" pitchFamily="34" charset="0"/>
              </a:rPr>
              <a:t>reak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blank">
  <a:themeElements>
    <a:clrScheme name="Bridion light table theme">
      <a:dk1>
        <a:srgbClr val="292523"/>
      </a:dk1>
      <a:lt1>
        <a:srgbClr val="4D4D4D"/>
      </a:lt1>
      <a:dk2>
        <a:srgbClr val="292523"/>
      </a:dk2>
      <a:lt2>
        <a:srgbClr val="EBE8E7"/>
      </a:lt2>
      <a:accent1>
        <a:srgbClr val="8CB9C6"/>
      </a:accent1>
      <a:accent2>
        <a:srgbClr val="4D4D4D"/>
      </a:accent2>
      <a:accent3>
        <a:srgbClr val="4D4D4D"/>
      </a:accent3>
      <a:accent4>
        <a:srgbClr val="8BA69C"/>
      </a:accent4>
      <a:accent5>
        <a:srgbClr val="8BA69C"/>
      </a:accent5>
      <a:accent6>
        <a:srgbClr val="A29791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ank">
  <a:themeElements>
    <a:clrScheme name="Bridion light table theme">
      <a:dk1>
        <a:srgbClr val="292523"/>
      </a:dk1>
      <a:lt1>
        <a:srgbClr val="4D4D4D"/>
      </a:lt1>
      <a:dk2>
        <a:srgbClr val="292523"/>
      </a:dk2>
      <a:lt2>
        <a:srgbClr val="EBE8E7"/>
      </a:lt2>
      <a:accent1>
        <a:srgbClr val="8CB9C6"/>
      </a:accent1>
      <a:accent2>
        <a:srgbClr val="4D4D4D"/>
      </a:accent2>
      <a:accent3>
        <a:srgbClr val="4D4D4D"/>
      </a:accent3>
      <a:accent4>
        <a:srgbClr val="8BA69C"/>
      </a:accent4>
      <a:accent5>
        <a:srgbClr val="8BA69C"/>
      </a:accent5>
      <a:accent6>
        <a:srgbClr val="A29791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396</Words>
  <Application>Microsoft Macintosh PowerPoint</Application>
  <PresentationFormat>Diavoorstelling (4:3)</PresentationFormat>
  <Paragraphs>52</Paragraphs>
  <Slides>11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6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Office Theme</vt:lpstr>
      <vt:lpstr>1_Office Theme</vt:lpstr>
      <vt:lpstr>2_blank</vt:lpstr>
      <vt:lpstr>1_blank</vt:lpstr>
      <vt:lpstr>2_Office Theme</vt:lpstr>
      <vt:lpstr>3_Office Theme</vt:lpstr>
      <vt:lpstr>PowerPoint-presentatie</vt:lpstr>
      <vt:lpstr>Elevating the Role of the Anaesthetist in  NMB Management</vt:lpstr>
      <vt:lpstr>Anaesthetist</vt:lpstr>
      <vt:lpstr>Anaesthetists in the Operating Room Face Problems in the Way Others See Us</vt:lpstr>
      <vt:lpstr>From Safety to Improving Surgery</vt:lpstr>
      <vt:lpstr>The Evolving Role of the Anaesthetist</vt:lpstr>
      <vt:lpstr>J F Kennedy </vt:lpstr>
      <vt:lpstr>Practical Team Work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          New MSD</dc:title>
  <dc:creator/>
  <cp:lastModifiedBy/>
  <cp:revision>13</cp:revision>
  <dcterms:created xsi:type="dcterms:W3CDTF">2011-01-10T16:58:34Z</dcterms:created>
  <dcterms:modified xsi:type="dcterms:W3CDTF">2012-04-13T20:01:45Z</dcterms:modified>
</cp:coreProperties>
</file>